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82" r:id="rId3"/>
    <p:sldId id="283" r:id="rId4"/>
    <p:sldId id="284" r:id="rId5"/>
    <p:sldId id="288" r:id="rId6"/>
    <p:sldId id="285"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770" autoAdjust="0"/>
  </p:normalViewPr>
  <p:slideViewPr>
    <p:cSldViewPr snapToGrid="0">
      <p:cViewPr varScale="1">
        <p:scale>
          <a:sx n="57" d="100"/>
          <a:sy n="57" d="100"/>
        </p:scale>
        <p:origin x="980" y="5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67C52-40B1-4469-80ED-8FDA63199D15}" type="datetimeFigureOut">
              <a:rPr lang="en-GB" smtClean="0"/>
              <a:t>23/07/2021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F65E5-D10E-4EB5-8ED7-7E93C1C395B0}" type="slidenum">
              <a:rPr lang="en-GB" smtClean="0"/>
              <a:t>‹#›</a:t>
            </a:fld>
            <a:endParaRPr lang="en-GB"/>
          </a:p>
        </p:txBody>
      </p:sp>
    </p:spTree>
    <p:extLst>
      <p:ext uri="{BB962C8B-B14F-4D97-AF65-F5344CB8AC3E}">
        <p14:creationId xmlns:p14="http://schemas.microsoft.com/office/powerpoint/2010/main" val="365701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smtClean="0">
                <a:latin typeface="Times" panose="02020603050405020304" pitchFamily="18" charset="0"/>
              </a:rPr>
              <a:t>Note to users:</a:t>
            </a:r>
          </a:p>
          <a:p>
            <a:r>
              <a:rPr lang="en-GB" altLang="en-US" b="1" dirty="0" smtClean="0">
                <a:latin typeface="Times" panose="02020603050405020304" pitchFamily="18" charset="0"/>
              </a:rPr>
              <a:t>This presentation for Christian Blind Mission Sunday is designed to be flexible so you can adapt it to your needs and the time you have available.</a:t>
            </a:r>
          </a:p>
          <a:p>
            <a:endParaRPr lang="en-GB" altLang="en-US" b="1" dirty="0" smtClean="0">
              <a:latin typeface="Times" panose="02020603050405020304" pitchFamily="18" charset="0"/>
            </a:endParaRPr>
          </a:p>
          <a:p>
            <a:r>
              <a:rPr lang="en-GB" altLang="en-US" b="1" dirty="0" smtClean="0">
                <a:latin typeface="Times" panose="02020603050405020304" pitchFamily="18" charset="0"/>
              </a:rPr>
              <a:t>The full presentation is as follows:</a:t>
            </a:r>
          </a:p>
          <a:p>
            <a:r>
              <a:rPr lang="en-GB" altLang="en-US" b="1" dirty="0" smtClean="0">
                <a:latin typeface="Times" panose="02020603050405020304" pitchFamily="18" charset="0"/>
              </a:rPr>
              <a:t>Slides 1-2: Introduction</a:t>
            </a:r>
          </a:p>
          <a:p>
            <a:r>
              <a:rPr lang="en-GB" altLang="en-US" b="1" dirty="0" smtClean="0">
                <a:latin typeface="Times" panose="02020603050405020304" pitchFamily="18" charset="0"/>
              </a:rPr>
              <a:t>Slides 3-6: </a:t>
            </a:r>
            <a:r>
              <a:rPr lang="en-GB" altLang="en-US" b="1" dirty="0" err="1" smtClean="0">
                <a:latin typeface="Times" panose="02020603050405020304" pitchFamily="18" charset="0"/>
              </a:rPr>
              <a:t>Hemedi’s</a:t>
            </a:r>
            <a:r>
              <a:rPr lang="en-GB" altLang="en-US" b="1" dirty="0" smtClean="0">
                <a:latin typeface="Times" panose="02020603050405020304" pitchFamily="18" charset="0"/>
              </a:rPr>
              <a:t> story</a:t>
            </a:r>
          </a:p>
          <a:p>
            <a:r>
              <a:rPr lang="en-GB" altLang="en-US" b="1" dirty="0" smtClean="0">
                <a:latin typeface="Times" panose="02020603050405020304" pitchFamily="18" charset="0"/>
              </a:rPr>
              <a:t>Slides 7-11: Mathias’s story</a:t>
            </a:r>
          </a:p>
          <a:p>
            <a:r>
              <a:rPr lang="en-GB" altLang="en-US" b="1" dirty="0" smtClean="0">
                <a:latin typeface="Times" panose="02020603050405020304" pitchFamily="18" charset="0"/>
              </a:rPr>
              <a:t>Slides 12-13: CBM’s solutions</a:t>
            </a:r>
          </a:p>
          <a:p>
            <a:r>
              <a:rPr lang="en-GB" altLang="en-US" b="1" dirty="0" smtClean="0">
                <a:latin typeface="Times" panose="02020603050405020304" pitchFamily="18" charset="0"/>
              </a:rPr>
              <a:t>Slides 14-16: About CBM</a:t>
            </a:r>
          </a:p>
          <a:p>
            <a:r>
              <a:rPr lang="en-GB" altLang="en-US" b="1" dirty="0" smtClean="0">
                <a:latin typeface="Times" panose="02020603050405020304" pitchFamily="18" charset="0"/>
              </a:rPr>
              <a:t>Slides 18-19: How we can help</a:t>
            </a:r>
          </a:p>
          <a:p>
            <a:r>
              <a:rPr lang="en-GB" altLang="en-US" b="1" dirty="0" smtClean="0">
                <a:latin typeface="Times" panose="02020603050405020304" pitchFamily="18" charset="0"/>
              </a:rPr>
              <a:t>Slide</a:t>
            </a:r>
            <a:r>
              <a:rPr lang="en-GB" altLang="en-US" b="1" baseline="0" dirty="0" smtClean="0">
                <a:latin typeface="Times" panose="02020603050405020304" pitchFamily="18" charset="0"/>
              </a:rPr>
              <a:t> </a:t>
            </a:r>
            <a:r>
              <a:rPr lang="en-GB" altLang="en-US" b="1" dirty="0" smtClean="0">
                <a:latin typeface="Times" panose="02020603050405020304" pitchFamily="18" charset="0"/>
              </a:rPr>
              <a:t>20:</a:t>
            </a:r>
            <a:r>
              <a:rPr lang="en-GB" altLang="en-US" b="1" baseline="0" dirty="0" smtClean="0">
                <a:latin typeface="Times" panose="02020603050405020304" pitchFamily="18" charset="0"/>
              </a:rPr>
              <a:t> Thank you</a:t>
            </a:r>
            <a:endParaRPr lang="en-GB" altLang="en-US" b="1" dirty="0" smtClean="0">
              <a:latin typeface="Times" panose="02020603050405020304" pitchFamily="18" charset="0"/>
            </a:endParaRPr>
          </a:p>
          <a:p>
            <a:endParaRPr lang="en-GB" altLang="en-US" b="1" dirty="0" smtClean="0">
              <a:latin typeface="Times" panose="02020603050405020304" pitchFamily="18" charset="0"/>
            </a:endParaRPr>
          </a:p>
          <a:p>
            <a:r>
              <a:rPr lang="en-GB" altLang="en-US" b="1" dirty="0" smtClean="0">
                <a:latin typeface="Times" panose="02020603050405020304" pitchFamily="18" charset="0"/>
              </a:rPr>
              <a:t>For a shorter presentation, you could choose to use only one of the stories, and to omit the ‘About CBM’ section. Each page has a script for you to read as you show the slide.</a:t>
            </a:r>
            <a:endParaRPr lang="en-GB" altLang="en-US" dirty="0" smtClean="0">
              <a:latin typeface="Times"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461F65E5-D10E-4EB5-8ED7-7E93C1C395B0}" type="slidenum">
              <a:rPr lang="en-GB" smtClean="0"/>
              <a:t>1</a:t>
            </a:fld>
            <a:endParaRPr lang="en-GB"/>
          </a:p>
        </p:txBody>
      </p:sp>
    </p:spTree>
    <p:extLst>
      <p:ext uri="{BB962C8B-B14F-4D97-AF65-F5344CB8AC3E}">
        <p14:creationId xmlns:p14="http://schemas.microsoft.com/office/powerpoint/2010/main" val="82017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1F65E5-D10E-4EB5-8ED7-7E93C1C395B0}" type="slidenum">
              <a:rPr lang="en-GB" smtClean="0"/>
              <a:t>2</a:t>
            </a:fld>
            <a:endParaRPr lang="en-GB"/>
          </a:p>
        </p:txBody>
      </p:sp>
    </p:spTree>
    <p:extLst>
      <p:ext uri="{BB962C8B-B14F-4D97-AF65-F5344CB8AC3E}">
        <p14:creationId xmlns:p14="http://schemas.microsoft.com/office/powerpoint/2010/main" val="359595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smtClean="0">
                <a:latin typeface="Verdana" panose="020B0604030504040204" pitchFamily="34" charset="0"/>
              </a:rPr>
              <a:t>This is only possible thanks to the support of people like us. </a:t>
            </a:r>
          </a:p>
          <a:p>
            <a:endParaRPr lang="en-GB" dirty="0"/>
          </a:p>
        </p:txBody>
      </p:sp>
      <p:sp>
        <p:nvSpPr>
          <p:cNvPr id="4" name="Slide Number Placeholder 3"/>
          <p:cNvSpPr>
            <a:spLocks noGrp="1"/>
          </p:cNvSpPr>
          <p:nvPr>
            <p:ph type="sldNum" sz="quarter" idx="10"/>
          </p:nvPr>
        </p:nvSpPr>
        <p:spPr/>
        <p:txBody>
          <a:bodyPr/>
          <a:lstStyle/>
          <a:p>
            <a:fld id="{461F65E5-D10E-4EB5-8ED7-7E93C1C395B0}" type="slidenum">
              <a:rPr lang="en-GB" smtClean="0"/>
              <a:t>7</a:t>
            </a:fld>
            <a:endParaRPr lang="en-GB"/>
          </a:p>
        </p:txBody>
      </p:sp>
    </p:spTree>
    <p:extLst>
      <p:ext uri="{BB962C8B-B14F-4D97-AF65-F5344CB8AC3E}">
        <p14:creationId xmlns:p14="http://schemas.microsoft.com/office/powerpoint/2010/main" val="3381707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rge log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C209B3B-696A-4D8A-AF0F-4E0868731188}"/>
              </a:ext>
            </a:extLst>
          </p:cNvPr>
          <p:cNvSpPr>
            <a:spLocks noGrp="1"/>
          </p:cNvSpPr>
          <p:nvPr>
            <p:ph type="title"/>
          </p:nvPr>
        </p:nvSpPr>
        <p:spPr>
          <a:xfrm>
            <a:off x="0" y="5750222"/>
            <a:ext cx="8344381" cy="1107778"/>
          </a:xfrm>
          <a:prstGeom prst="round1Rect">
            <a:avLst/>
          </a:prstGeom>
          <a:solidFill>
            <a:schemeClr val="accent1"/>
          </a:solidFill>
          <a:ln>
            <a:noFill/>
          </a:ln>
        </p:spPr>
        <p:txBody>
          <a:bodyPr wrap="square" lIns="648000" tIns="180000" rIns="108000" bIns="180000" anchor="ctr" anchorCtr="0">
            <a:normAutofit/>
          </a:bodyPr>
          <a:lstStyle>
            <a:lvl1pPr algn="l">
              <a:defRPr sz="3400">
                <a:solidFill>
                  <a:schemeClr val="bg1"/>
                </a:solidFill>
              </a:defRPr>
            </a:lvl1pPr>
          </a:lstStyle>
          <a:p>
            <a:r>
              <a:rPr lang="en-US" smtClean="0"/>
              <a:t>Click to edit Master title style</a:t>
            </a:r>
            <a:endParaRPr lang="en-GB" dirty="0"/>
          </a:p>
        </p:txBody>
      </p:sp>
      <p:pic>
        <p:nvPicPr>
          <p:cNvPr id="5" name="Picture 4">
            <a:extLst>
              <a:ext uri="{FF2B5EF4-FFF2-40B4-BE49-F238E27FC236}">
                <a16:creationId xmlns:a16="http://schemas.microsoft.com/office/drawing/2014/main" id="{B32B1D62-A537-4670-9DDC-9DCA3DD18E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44381" y="0"/>
            <a:ext cx="3847619" cy="1822222"/>
          </a:xfrm>
          <a:prstGeom prst="rect">
            <a:avLst/>
          </a:prstGeom>
        </p:spPr>
      </p:pic>
    </p:spTree>
    <p:extLst>
      <p:ext uri="{BB962C8B-B14F-4D97-AF65-F5344CB8AC3E}">
        <p14:creationId xmlns:p14="http://schemas.microsoft.com/office/powerpoint/2010/main" val="41969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small log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DE6F-5F25-4A24-9614-A8BEE213FB28}"/>
              </a:ext>
            </a:extLst>
          </p:cNvPr>
          <p:cNvSpPr>
            <a:spLocks noGrp="1"/>
          </p:cNvSpPr>
          <p:nvPr>
            <p:ph type="title"/>
          </p:nvPr>
        </p:nvSpPr>
        <p:spPr>
          <a:xfrm>
            <a:off x="0" y="5750222"/>
            <a:ext cx="8344381" cy="1107778"/>
          </a:xfrm>
          <a:prstGeom prst="round1Rect">
            <a:avLst/>
          </a:prstGeom>
          <a:solidFill>
            <a:schemeClr val="accent1"/>
          </a:solidFill>
          <a:ln>
            <a:noFill/>
          </a:ln>
        </p:spPr>
        <p:txBody>
          <a:bodyPr wrap="square" lIns="648000" tIns="180000" rIns="108000" bIns="180000" anchor="ctr" anchorCtr="0">
            <a:normAutofit/>
          </a:bodyPr>
          <a:lstStyle>
            <a:lvl1pPr algn="l">
              <a:defRPr sz="3400">
                <a:solidFill>
                  <a:schemeClr val="bg1"/>
                </a:solidFill>
              </a:defRPr>
            </a:lvl1pPr>
          </a:lstStyle>
          <a:p>
            <a:r>
              <a:rPr lang="en-US" smtClean="0"/>
              <a:t>Click to edit Master title style</a:t>
            </a:r>
            <a:endParaRPr lang="en-GB" dirty="0"/>
          </a:p>
        </p:txBody>
      </p:sp>
      <p:pic>
        <p:nvPicPr>
          <p:cNvPr id="10" name="Picture 9">
            <a:extLst>
              <a:ext uri="{FF2B5EF4-FFF2-40B4-BE49-F238E27FC236}">
                <a16:creationId xmlns:a16="http://schemas.microsoft.com/office/drawing/2014/main" id="{4B701521-A229-4E55-B13A-DA7BB1CB018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1506" y="0"/>
            <a:ext cx="2800494" cy="1314518"/>
          </a:xfrm>
          <a:prstGeom prst="rect">
            <a:avLst/>
          </a:prstGeom>
        </p:spPr>
      </p:pic>
    </p:spTree>
    <p:extLst>
      <p:ext uri="{BB962C8B-B14F-4D97-AF65-F5344CB8AC3E}">
        <p14:creationId xmlns:p14="http://schemas.microsoft.com/office/powerpoint/2010/main" val="346726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C7A3A2D-82B9-4A99-AEE4-410C701B33F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91506" y="0"/>
            <a:ext cx="2800494" cy="1314518"/>
          </a:xfrm>
          <a:prstGeom prst="rect">
            <a:avLst/>
          </a:prstGeom>
        </p:spPr>
      </p:pic>
      <p:sp>
        <p:nvSpPr>
          <p:cNvPr id="9" name="Content Placeholder 2">
            <a:extLst>
              <a:ext uri="{FF2B5EF4-FFF2-40B4-BE49-F238E27FC236}">
                <a16:creationId xmlns:a16="http://schemas.microsoft.com/office/drawing/2014/main" id="{8CC6A65B-237D-4936-95E9-5CF5430AC11A}"/>
              </a:ext>
            </a:extLst>
          </p:cNvPr>
          <p:cNvSpPr>
            <a:spLocks noGrp="1"/>
          </p:cNvSpPr>
          <p:nvPr>
            <p:ph sz="half" idx="1"/>
          </p:nvPr>
        </p:nvSpPr>
        <p:spPr>
          <a:xfrm>
            <a:off x="623887" y="1574005"/>
            <a:ext cx="10944225" cy="4842670"/>
          </a:xfrm>
        </p:spPr>
        <p:txBody>
          <a:bodyPr/>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Title 9">
            <a:extLst>
              <a:ext uri="{FF2B5EF4-FFF2-40B4-BE49-F238E27FC236}">
                <a16:creationId xmlns:a16="http://schemas.microsoft.com/office/drawing/2014/main" id="{68A2E3C4-43D5-4B6F-878A-699B8854695B}"/>
              </a:ext>
            </a:extLst>
          </p:cNvPr>
          <p:cNvSpPr>
            <a:spLocks noGrp="1"/>
          </p:cNvSpPr>
          <p:nvPr>
            <p:ph type="title"/>
          </p:nvPr>
        </p:nvSpPr>
        <p:spPr>
          <a:xfrm>
            <a:off x="623888" y="196851"/>
            <a:ext cx="8605837" cy="895350"/>
          </a:xfrm>
        </p:spPr>
        <p:txBody>
          <a:bodyPr/>
          <a:lstStyle/>
          <a:p>
            <a:r>
              <a:rPr lang="en-US" smtClean="0"/>
              <a:t>Click to edit Master title style</a:t>
            </a:r>
            <a:endParaRPr lang="en-GB"/>
          </a:p>
        </p:txBody>
      </p:sp>
      <p:cxnSp>
        <p:nvCxnSpPr>
          <p:cNvPr id="14" name="Straight Connector 13">
            <a:extLst>
              <a:ext uri="{FF2B5EF4-FFF2-40B4-BE49-F238E27FC236}">
                <a16:creationId xmlns:a16="http://schemas.microsoft.com/office/drawing/2014/main" id="{501E73B0-E63C-4073-9ACC-CC66527DE595}"/>
              </a:ext>
            </a:extLst>
          </p:cNvPr>
          <p:cNvCxnSpPr>
            <a:cxnSpLocks/>
          </p:cNvCxnSpPr>
          <p:nvPr userDrawn="1"/>
        </p:nvCxnSpPr>
        <p:spPr>
          <a:xfrm>
            <a:off x="623888" y="1101727"/>
            <a:ext cx="860583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495314"/>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C7A3A2D-82B9-4A99-AEE4-410C701B33F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91506" y="0"/>
            <a:ext cx="2800494" cy="1314518"/>
          </a:xfrm>
          <a:prstGeom prst="rect">
            <a:avLst/>
          </a:prstGeom>
        </p:spPr>
      </p:pic>
      <p:sp>
        <p:nvSpPr>
          <p:cNvPr id="9" name="Content Placeholder 2">
            <a:extLst>
              <a:ext uri="{FF2B5EF4-FFF2-40B4-BE49-F238E27FC236}">
                <a16:creationId xmlns:a16="http://schemas.microsoft.com/office/drawing/2014/main" id="{8CC6A65B-237D-4936-95E9-5CF5430AC11A}"/>
              </a:ext>
            </a:extLst>
          </p:cNvPr>
          <p:cNvSpPr>
            <a:spLocks noGrp="1"/>
          </p:cNvSpPr>
          <p:nvPr>
            <p:ph sz="half" idx="1"/>
          </p:nvPr>
        </p:nvSpPr>
        <p:spPr>
          <a:xfrm>
            <a:off x="623888" y="1574005"/>
            <a:ext cx="5472112" cy="484267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Picture Placeholder 10">
            <a:extLst>
              <a:ext uri="{FF2B5EF4-FFF2-40B4-BE49-F238E27FC236}">
                <a16:creationId xmlns:a16="http://schemas.microsoft.com/office/drawing/2014/main" id="{84C4E369-D85C-46FE-9370-DC2169E5C2D8}"/>
              </a:ext>
            </a:extLst>
          </p:cNvPr>
          <p:cNvSpPr>
            <a:spLocks noGrp="1"/>
          </p:cNvSpPr>
          <p:nvPr>
            <p:ph type="pic" sz="quarter" idx="12"/>
          </p:nvPr>
        </p:nvSpPr>
        <p:spPr>
          <a:xfrm>
            <a:off x="6528113" y="1574005"/>
            <a:ext cx="5040000" cy="4842670"/>
          </a:xfrm>
          <a:prstGeom prst="round1Rect">
            <a:avLst>
              <a:gd name="adj" fmla="val 6662"/>
            </a:avLst>
          </a:prstGeom>
        </p:spPr>
        <p:txBody>
          <a:bodyPr/>
          <a:lstStyle/>
          <a:p>
            <a:r>
              <a:rPr lang="en-US" smtClean="0"/>
              <a:t>Click icon to add picture</a:t>
            </a:r>
            <a:endParaRPr lang="en-GB"/>
          </a:p>
        </p:txBody>
      </p:sp>
      <p:sp>
        <p:nvSpPr>
          <p:cNvPr id="13" name="Title 9">
            <a:extLst>
              <a:ext uri="{FF2B5EF4-FFF2-40B4-BE49-F238E27FC236}">
                <a16:creationId xmlns:a16="http://schemas.microsoft.com/office/drawing/2014/main" id="{68A2E3C4-43D5-4B6F-878A-699B8854695B}"/>
              </a:ext>
            </a:extLst>
          </p:cNvPr>
          <p:cNvSpPr>
            <a:spLocks noGrp="1"/>
          </p:cNvSpPr>
          <p:nvPr>
            <p:ph type="title"/>
          </p:nvPr>
        </p:nvSpPr>
        <p:spPr>
          <a:xfrm>
            <a:off x="623888" y="196851"/>
            <a:ext cx="8605837" cy="895350"/>
          </a:xfrm>
        </p:spPr>
        <p:txBody>
          <a:bodyPr/>
          <a:lstStyle/>
          <a:p>
            <a:r>
              <a:rPr lang="en-US" smtClean="0"/>
              <a:t>Click to edit Master title style</a:t>
            </a:r>
            <a:endParaRPr lang="en-GB"/>
          </a:p>
        </p:txBody>
      </p:sp>
      <p:cxnSp>
        <p:nvCxnSpPr>
          <p:cNvPr id="14" name="Straight Connector 13">
            <a:extLst>
              <a:ext uri="{FF2B5EF4-FFF2-40B4-BE49-F238E27FC236}">
                <a16:creationId xmlns:a16="http://schemas.microsoft.com/office/drawing/2014/main" id="{501E73B0-E63C-4073-9ACC-CC66527DE595}"/>
              </a:ext>
            </a:extLst>
          </p:cNvPr>
          <p:cNvCxnSpPr>
            <a:cxnSpLocks/>
          </p:cNvCxnSpPr>
          <p:nvPr userDrawn="1"/>
        </p:nvCxnSpPr>
        <p:spPr>
          <a:xfrm>
            <a:off x="623888" y="1101727"/>
            <a:ext cx="860583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031599"/>
      </p:ext>
    </p:extLst>
  </p:cSld>
  <p:clrMapOvr>
    <a:masterClrMapping/>
  </p:clrMapOvr>
  <p:extLst mod="1">
    <p:ext uri="{DCECCB84-F9BA-43D5-87BE-67443E8EF086}">
      <p15:sldGuideLst xmlns:p15="http://schemas.microsoft.com/office/powerpoint/2012/main">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3 images on righ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C7A3A2D-82B9-4A99-AEE4-410C701B33F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91506" y="0"/>
            <a:ext cx="2800494" cy="1314518"/>
          </a:xfrm>
          <a:prstGeom prst="rect">
            <a:avLst/>
          </a:prstGeom>
        </p:spPr>
      </p:pic>
      <p:sp>
        <p:nvSpPr>
          <p:cNvPr id="9" name="Content Placeholder 2">
            <a:extLst>
              <a:ext uri="{FF2B5EF4-FFF2-40B4-BE49-F238E27FC236}">
                <a16:creationId xmlns:a16="http://schemas.microsoft.com/office/drawing/2014/main" id="{8CC6A65B-237D-4936-95E9-5CF5430AC11A}"/>
              </a:ext>
            </a:extLst>
          </p:cNvPr>
          <p:cNvSpPr>
            <a:spLocks noGrp="1"/>
          </p:cNvSpPr>
          <p:nvPr>
            <p:ph sz="half" idx="1"/>
          </p:nvPr>
        </p:nvSpPr>
        <p:spPr>
          <a:xfrm>
            <a:off x="623888" y="1574004"/>
            <a:ext cx="5472112" cy="48426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Picture Placeholder 10">
            <a:extLst>
              <a:ext uri="{FF2B5EF4-FFF2-40B4-BE49-F238E27FC236}">
                <a16:creationId xmlns:a16="http://schemas.microsoft.com/office/drawing/2014/main" id="{84C4E369-D85C-46FE-9370-DC2169E5C2D8}"/>
              </a:ext>
            </a:extLst>
          </p:cNvPr>
          <p:cNvSpPr>
            <a:spLocks noGrp="1"/>
          </p:cNvSpPr>
          <p:nvPr>
            <p:ph type="pic" sz="quarter" idx="12"/>
          </p:nvPr>
        </p:nvSpPr>
        <p:spPr>
          <a:xfrm>
            <a:off x="9084113" y="1574005"/>
            <a:ext cx="2484000" cy="2160000"/>
          </a:xfrm>
          <a:prstGeom prst="round1Rect">
            <a:avLst>
              <a:gd name="adj" fmla="val 14655"/>
            </a:avLst>
          </a:prstGeom>
        </p:spPr>
        <p:txBody>
          <a:bodyPr/>
          <a:lstStyle/>
          <a:p>
            <a:r>
              <a:rPr lang="en-US" smtClean="0"/>
              <a:t>Click icon to add picture</a:t>
            </a:r>
            <a:endParaRPr lang="en-GB"/>
          </a:p>
        </p:txBody>
      </p:sp>
      <p:sp>
        <p:nvSpPr>
          <p:cNvPr id="13" name="Title 9">
            <a:extLst>
              <a:ext uri="{FF2B5EF4-FFF2-40B4-BE49-F238E27FC236}">
                <a16:creationId xmlns:a16="http://schemas.microsoft.com/office/drawing/2014/main" id="{68A2E3C4-43D5-4B6F-878A-699B8854695B}"/>
              </a:ext>
            </a:extLst>
          </p:cNvPr>
          <p:cNvSpPr>
            <a:spLocks noGrp="1"/>
          </p:cNvSpPr>
          <p:nvPr>
            <p:ph type="title"/>
          </p:nvPr>
        </p:nvSpPr>
        <p:spPr>
          <a:xfrm>
            <a:off x="623888" y="196851"/>
            <a:ext cx="8605837" cy="895350"/>
          </a:xfrm>
        </p:spPr>
        <p:txBody>
          <a:bodyPr/>
          <a:lstStyle/>
          <a:p>
            <a:r>
              <a:rPr lang="en-US" smtClean="0"/>
              <a:t>Click to edit Master title style</a:t>
            </a:r>
            <a:endParaRPr lang="en-GB"/>
          </a:p>
        </p:txBody>
      </p:sp>
      <p:cxnSp>
        <p:nvCxnSpPr>
          <p:cNvPr id="14" name="Straight Connector 13">
            <a:extLst>
              <a:ext uri="{FF2B5EF4-FFF2-40B4-BE49-F238E27FC236}">
                <a16:creationId xmlns:a16="http://schemas.microsoft.com/office/drawing/2014/main" id="{501E73B0-E63C-4073-9ACC-CC66527DE595}"/>
              </a:ext>
            </a:extLst>
          </p:cNvPr>
          <p:cNvCxnSpPr>
            <a:cxnSpLocks/>
          </p:cNvCxnSpPr>
          <p:nvPr userDrawn="1"/>
        </p:nvCxnSpPr>
        <p:spPr>
          <a:xfrm>
            <a:off x="623888" y="1101727"/>
            <a:ext cx="860583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011F6AD0-4541-4274-B157-61E9BD9AEA2A}"/>
              </a:ext>
            </a:extLst>
          </p:cNvPr>
          <p:cNvSpPr>
            <a:spLocks noGrp="1"/>
          </p:cNvSpPr>
          <p:nvPr>
            <p:ph type="pic" sz="quarter" idx="13"/>
          </p:nvPr>
        </p:nvSpPr>
        <p:spPr>
          <a:xfrm>
            <a:off x="6527800" y="1574005"/>
            <a:ext cx="2484000" cy="2160000"/>
          </a:xfrm>
        </p:spPr>
        <p:txBody>
          <a:bodyPr/>
          <a:lstStyle/>
          <a:p>
            <a:r>
              <a:rPr lang="en-US" smtClean="0"/>
              <a:t>Click icon to add picture</a:t>
            </a:r>
            <a:endParaRPr lang="en-GB"/>
          </a:p>
        </p:txBody>
      </p:sp>
      <p:sp>
        <p:nvSpPr>
          <p:cNvPr id="5" name="Picture Placeholder 4">
            <a:extLst>
              <a:ext uri="{FF2B5EF4-FFF2-40B4-BE49-F238E27FC236}">
                <a16:creationId xmlns:a16="http://schemas.microsoft.com/office/drawing/2014/main" id="{8402C66C-488E-4444-BB46-EFDD08768098}"/>
              </a:ext>
            </a:extLst>
          </p:cNvPr>
          <p:cNvSpPr>
            <a:spLocks noGrp="1"/>
          </p:cNvSpPr>
          <p:nvPr>
            <p:ph type="pic" sz="quarter" idx="14"/>
          </p:nvPr>
        </p:nvSpPr>
        <p:spPr>
          <a:xfrm>
            <a:off x="6527800" y="3805200"/>
            <a:ext cx="5040313" cy="2611475"/>
          </a:xfrm>
        </p:spPr>
        <p:txBody>
          <a:bodyPr/>
          <a:lstStyle/>
          <a:p>
            <a:r>
              <a:rPr lang="en-US" smtClean="0"/>
              <a:t>Click icon to add picture</a:t>
            </a:r>
            <a:endParaRPr lang="en-GB"/>
          </a:p>
        </p:txBody>
      </p:sp>
    </p:spTree>
    <p:extLst>
      <p:ext uri="{BB962C8B-B14F-4D97-AF65-F5344CB8AC3E}">
        <p14:creationId xmlns:p14="http://schemas.microsoft.com/office/powerpoint/2010/main" val="963049013"/>
      </p:ext>
    </p:extLst>
  </p:cSld>
  <p:clrMapOvr>
    <a:masterClrMapping/>
  </p:clrMapOvr>
  <p:extLst mod="1">
    <p:ext uri="{DCECCB84-F9BA-43D5-87BE-67443E8EF086}">
      <p15:sldGuideLst xmlns:p15="http://schemas.microsoft.com/office/powerpoint/2012/main">
        <p15:guide id="1" pos="3840">
          <p15:clr>
            <a:srgbClr val="FBAE40"/>
          </p15:clr>
        </p15:guide>
        <p15:guide id="2" pos="411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3 images below">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C7A3A2D-82B9-4A99-AEE4-410C701B33F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91506" y="0"/>
            <a:ext cx="2800494" cy="1314518"/>
          </a:xfrm>
          <a:prstGeom prst="rect">
            <a:avLst/>
          </a:prstGeom>
        </p:spPr>
      </p:pic>
      <p:sp>
        <p:nvSpPr>
          <p:cNvPr id="9" name="Content Placeholder 2">
            <a:extLst>
              <a:ext uri="{FF2B5EF4-FFF2-40B4-BE49-F238E27FC236}">
                <a16:creationId xmlns:a16="http://schemas.microsoft.com/office/drawing/2014/main" id="{8CC6A65B-237D-4936-95E9-5CF5430AC11A}"/>
              </a:ext>
            </a:extLst>
          </p:cNvPr>
          <p:cNvSpPr>
            <a:spLocks noGrp="1"/>
          </p:cNvSpPr>
          <p:nvPr>
            <p:ph sz="half" idx="1"/>
          </p:nvPr>
        </p:nvSpPr>
        <p:spPr>
          <a:xfrm>
            <a:off x="623887" y="1574005"/>
            <a:ext cx="10944225" cy="2351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Picture Placeholder 10">
            <a:extLst>
              <a:ext uri="{FF2B5EF4-FFF2-40B4-BE49-F238E27FC236}">
                <a16:creationId xmlns:a16="http://schemas.microsoft.com/office/drawing/2014/main" id="{84C4E369-D85C-46FE-9370-DC2169E5C2D8}"/>
              </a:ext>
            </a:extLst>
          </p:cNvPr>
          <p:cNvSpPr>
            <a:spLocks noGrp="1"/>
          </p:cNvSpPr>
          <p:nvPr>
            <p:ph type="pic" sz="quarter" idx="12"/>
          </p:nvPr>
        </p:nvSpPr>
        <p:spPr>
          <a:xfrm>
            <a:off x="7968112" y="4184942"/>
            <a:ext cx="3600000" cy="2231733"/>
          </a:xfrm>
          <a:prstGeom prst="round1Rect">
            <a:avLst>
              <a:gd name="adj" fmla="val 14489"/>
            </a:avLst>
          </a:prstGeom>
        </p:spPr>
        <p:txBody>
          <a:bodyPr/>
          <a:lstStyle/>
          <a:p>
            <a:r>
              <a:rPr lang="en-US" smtClean="0"/>
              <a:t>Click icon to add picture</a:t>
            </a:r>
            <a:endParaRPr lang="en-GB" dirty="0"/>
          </a:p>
        </p:txBody>
      </p:sp>
      <p:sp>
        <p:nvSpPr>
          <p:cNvPr id="13" name="Title 9">
            <a:extLst>
              <a:ext uri="{FF2B5EF4-FFF2-40B4-BE49-F238E27FC236}">
                <a16:creationId xmlns:a16="http://schemas.microsoft.com/office/drawing/2014/main" id="{68A2E3C4-43D5-4B6F-878A-699B8854695B}"/>
              </a:ext>
            </a:extLst>
          </p:cNvPr>
          <p:cNvSpPr>
            <a:spLocks noGrp="1"/>
          </p:cNvSpPr>
          <p:nvPr>
            <p:ph type="title"/>
          </p:nvPr>
        </p:nvSpPr>
        <p:spPr>
          <a:xfrm>
            <a:off x="623888" y="196851"/>
            <a:ext cx="8605837" cy="895350"/>
          </a:xfrm>
        </p:spPr>
        <p:txBody>
          <a:bodyPr/>
          <a:lstStyle/>
          <a:p>
            <a:r>
              <a:rPr lang="en-US" smtClean="0"/>
              <a:t>Click to edit Master title style</a:t>
            </a:r>
            <a:endParaRPr lang="en-GB"/>
          </a:p>
        </p:txBody>
      </p:sp>
      <p:cxnSp>
        <p:nvCxnSpPr>
          <p:cNvPr id="14" name="Straight Connector 13">
            <a:extLst>
              <a:ext uri="{FF2B5EF4-FFF2-40B4-BE49-F238E27FC236}">
                <a16:creationId xmlns:a16="http://schemas.microsoft.com/office/drawing/2014/main" id="{501E73B0-E63C-4073-9ACC-CC66527DE595}"/>
              </a:ext>
            </a:extLst>
          </p:cNvPr>
          <p:cNvCxnSpPr>
            <a:cxnSpLocks/>
          </p:cNvCxnSpPr>
          <p:nvPr userDrawn="1"/>
        </p:nvCxnSpPr>
        <p:spPr>
          <a:xfrm>
            <a:off x="623888" y="1101727"/>
            <a:ext cx="860583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044EC0E5-7738-440A-957C-DE2740C483FC}"/>
              </a:ext>
            </a:extLst>
          </p:cNvPr>
          <p:cNvSpPr>
            <a:spLocks noGrp="1"/>
          </p:cNvSpPr>
          <p:nvPr>
            <p:ph type="pic" sz="quarter" idx="13"/>
          </p:nvPr>
        </p:nvSpPr>
        <p:spPr>
          <a:xfrm>
            <a:off x="623887" y="4184942"/>
            <a:ext cx="3600000" cy="2231733"/>
          </a:xfrm>
        </p:spPr>
        <p:txBody>
          <a:bodyPr/>
          <a:lstStyle/>
          <a:p>
            <a:r>
              <a:rPr lang="en-US" smtClean="0"/>
              <a:t>Click icon to add picture</a:t>
            </a:r>
            <a:endParaRPr lang="en-GB"/>
          </a:p>
        </p:txBody>
      </p:sp>
      <p:sp>
        <p:nvSpPr>
          <p:cNvPr id="5" name="Picture Placeholder 4">
            <a:extLst>
              <a:ext uri="{FF2B5EF4-FFF2-40B4-BE49-F238E27FC236}">
                <a16:creationId xmlns:a16="http://schemas.microsoft.com/office/drawing/2014/main" id="{C0554ACB-B9D4-4730-A0E0-7A195E72A2D3}"/>
              </a:ext>
            </a:extLst>
          </p:cNvPr>
          <p:cNvSpPr>
            <a:spLocks noGrp="1"/>
          </p:cNvSpPr>
          <p:nvPr>
            <p:ph type="pic" sz="quarter" idx="14"/>
          </p:nvPr>
        </p:nvSpPr>
        <p:spPr>
          <a:xfrm>
            <a:off x="4295999" y="4184942"/>
            <a:ext cx="3600000" cy="2231733"/>
          </a:xfrm>
        </p:spPr>
        <p:txBody>
          <a:bodyPr/>
          <a:lstStyle/>
          <a:p>
            <a:r>
              <a:rPr lang="en-US" smtClean="0"/>
              <a:t>Click icon to add picture</a:t>
            </a:r>
            <a:endParaRPr lang="en-GB"/>
          </a:p>
        </p:txBody>
      </p:sp>
    </p:spTree>
    <p:extLst>
      <p:ext uri="{BB962C8B-B14F-4D97-AF65-F5344CB8AC3E}">
        <p14:creationId xmlns:p14="http://schemas.microsoft.com/office/powerpoint/2010/main" val="3970313186"/>
      </p:ext>
    </p:extLst>
  </p:cSld>
  <p:clrMapOvr>
    <a:masterClrMapping/>
  </p:clrMapOvr>
  <p:extLst mod="1">
    <p:ext uri="{DCECCB84-F9BA-43D5-87BE-67443E8EF086}">
      <p15:sldGuideLst xmlns:p15="http://schemas.microsoft.com/office/powerpoint/2012/main">
        <p15:guide id="1" pos="3840">
          <p15:clr>
            <a:srgbClr val="FBAE40"/>
          </p15:clr>
        </p15:guide>
        <p15:guide id="2" orient="horz" pos="263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A8DF7-0E86-4981-9816-D59E5AE5DBA2}"/>
              </a:ext>
            </a:extLst>
          </p:cNvPr>
          <p:cNvSpPr>
            <a:spLocks noGrp="1"/>
          </p:cNvSpPr>
          <p:nvPr>
            <p:ph type="title"/>
          </p:nvPr>
        </p:nvSpPr>
        <p:spPr>
          <a:xfrm>
            <a:off x="623888" y="196851"/>
            <a:ext cx="7958137" cy="895350"/>
          </a:xfrm>
        </p:spPr>
        <p:txBody>
          <a:bodyPr/>
          <a:lstStyle/>
          <a:p>
            <a:r>
              <a:rPr lang="en-US" smtClean="0"/>
              <a:t>Click to edit Master title style</a:t>
            </a:r>
            <a:endParaRPr lang="en-GB"/>
          </a:p>
        </p:txBody>
      </p:sp>
      <p:cxnSp>
        <p:nvCxnSpPr>
          <p:cNvPr id="6" name="Straight Connector 5">
            <a:extLst>
              <a:ext uri="{FF2B5EF4-FFF2-40B4-BE49-F238E27FC236}">
                <a16:creationId xmlns:a16="http://schemas.microsoft.com/office/drawing/2014/main" id="{997C6698-93E7-48B5-9F7E-5A25E5487DD9}"/>
              </a:ext>
            </a:extLst>
          </p:cNvPr>
          <p:cNvCxnSpPr>
            <a:cxnSpLocks/>
          </p:cNvCxnSpPr>
          <p:nvPr userDrawn="1"/>
        </p:nvCxnSpPr>
        <p:spPr>
          <a:xfrm>
            <a:off x="623888" y="1101727"/>
            <a:ext cx="8405812"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D780740-6030-4151-A6E0-7D56757B907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91506" y="0"/>
            <a:ext cx="2800494" cy="1314518"/>
          </a:xfrm>
          <a:prstGeom prst="rect">
            <a:avLst/>
          </a:prstGeom>
        </p:spPr>
      </p:pic>
    </p:spTree>
    <p:extLst>
      <p:ext uri="{BB962C8B-B14F-4D97-AF65-F5344CB8AC3E}">
        <p14:creationId xmlns:p14="http://schemas.microsoft.com/office/powerpoint/2010/main" val="304001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with key fact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23E3DDC5-DB02-4553-9B05-F07F214746D5}"/>
              </a:ext>
            </a:extLst>
          </p:cNvPr>
          <p:cNvSpPr>
            <a:spLocks noGrp="1"/>
          </p:cNvSpPr>
          <p:nvPr>
            <p:ph type="body" sz="half" idx="11"/>
          </p:nvPr>
        </p:nvSpPr>
        <p:spPr>
          <a:xfrm>
            <a:off x="7776000" y="2232000"/>
            <a:ext cx="3960000" cy="3960000"/>
          </a:xfrm>
          <a:prstGeom prst="ellipse">
            <a:avLst/>
          </a:prstGeom>
          <a:solidFill>
            <a:schemeClr val="accent2"/>
          </a:solidFill>
        </p:spPr>
        <p:txBody>
          <a:bodyPr anchor="ctr" anchorCtr="0">
            <a:normAutofit/>
          </a:bodyPr>
          <a:lstStyle>
            <a:lvl1pPr marL="0" indent="0" algn="ctr">
              <a:buNone/>
              <a:defRPr sz="2400" b="1">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Text Placeholder 3">
            <a:extLst>
              <a:ext uri="{FF2B5EF4-FFF2-40B4-BE49-F238E27FC236}">
                <a16:creationId xmlns:a16="http://schemas.microsoft.com/office/drawing/2014/main" id="{11DC1CC5-BCDD-4242-B7DF-76EB5449A68D}"/>
              </a:ext>
            </a:extLst>
          </p:cNvPr>
          <p:cNvSpPr>
            <a:spLocks noGrp="1"/>
          </p:cNvSpPr>
          <p:nvPr>
            <p:ph type="body" sz="half" idx="2"/>
          </p:nvPr>
        </p:nvSpPr>
        <p:spPr>
          <a:xfrm>
            <a:off x="6431230" y="720000"/>
            <a:ext cx="2880000" cy="2880000"/>
          </a:xfrm>
          <a:prstGeom prst="ellipse">
            <a:avLst/>
          </a:prstGeom>
          <a:solidFill>
            <a:schemeClr val="accent1"/>
          </a:solidFill>
        </p:spPr>
        <p:txBody>
          <a:bodyPr anchor="ctr" anchorCtr="0">
            <a:normAutofit/>
          </a:bodyPr>
          <a:lstStyle>
            <a:lvl1pPr marL="0" indent="0" algn="ctr">
              <a:buNone/>
              <a:defRPr sz="2400" b="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pic>
        <p:nvPicPr>
          <p:cNvPr id="10" name="Picture 9">
            <a:extLst>
              <a:ext uri="{FF2B5EF4-FFF2-40B4-BE49-F238E27FC236}">
                <a16:creationId xmlns:a16="http://schemas.microsoft.com/office/drawing/2014/main" id="{4B701521-A229-4E55-B13A-DA7BB1CB018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1506" y="0"/>
            <a:ext cx="2800494" cy="1314518"/>
          </a:xfrm>
          <a:prstGeom prst="rect">
            <a:avLst/>
          </a:prstGeom>
        </p:spPr>
      </p:pic>
    </p:spTree>
    <p:extLst>
      <p:ext uri="{BB962C8B-B14F-4D97-AF65-F5344CB8AC3E}">
        <p14:creationId xmlns:p14="http://schemas.microsoft.com/office/powerpoint/2010/main" val="3165217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43DDCBD-43F9-4D5F-9E3C-3E6706A2AA36}"/>
              </a:ext>
            </a:extLst>
          </p:cNvPr>
          <p:cNvSpPr>
            <a:spLocks noGrp="1"/>
          </p:cNvSpPr>
          <p:nvPr>
            <p:ph type="pic" sz="quarter" idx="10"/>
          </p:nvPr>
        </p:nvSpPr>
        <p:spPr>
          <a:xfrm>
            <a:off x="0" y="0"/>
            <a:ext cx="12192000" cy="6858000"/>
          </a:xfrm>
        </p:spPr>
        <p:txBody>
          <a:bodyPr/>
          <a:lstStyle/>
          <a:p>
            <a:r>
              <a:rPr lang="en-US" smtClean="0"/>
              <a:t>Click icon to add picture</a:t>
            </a:r>
            <a:endParaRPr lang="en-GB" dirty="0"/>
          </a:p>
        </p:txBody>
      </p:sp>
      <p:sp>
        <p:nvSpPr>
          <p:cNvPr id="7" name="Title 1">
            <a:extLst>
              <a:ext uri="{FF2B5EF4-FFF2-40B4-BE49-F238E27FC236}">
                <a16:creationId xmlns:a16="http://schemas.microsoft.com/office/drawing/2014/main" id="{C3272054-6BC8-4BFD-B3ED-9CDA63758208}"/>
              </a:ext>
            </a:extLst>
          </p:cNvPr>
          <p:cNvSpPr>
            <a:spLocks noGrp="1"/>
          </p:cNvSpPr>
          <p:nvPr>
            <p:ph type="title"/>
          </p:nvPr>
        </p:nvSpPr>
        <p:spPr>
          <a:xfrm>
            <a:off x="0" y="6162958"/>
            <a:ext cx="5212872" cy="713218"/>
          </a:xfrm>
          <a:prstGeom prst="round1Rect">
            <a:avLst/>
          </a:prstGeom>
          <a:solidFill>
            <a:schemeClr val="bg1"/>
          </a:solidFill>
          <a:ln>
            <a:noFill/>
          </a:ln>
        </p:spPr>
        <p:txBody>
          <a:bodyPr wrap="square" lIns="648000" tIns="216000" rIns="180000" bIns="216000" anchor="ctr" anchorCtr="0">
            <a:spAutoFit/>
          </a:bodyPr>
          <a:lstStyle>
            <a:lvl1pPr algn="l">
              <a:defRPr sz="2000">
                <a:solidFill>
                  <a:schemeClr val="tx1"/>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81867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20147F-4813-4013-BD62-044BEC412402}"/>
              </a:ext>
            </a:extLst>
          </p:cNvPr>
          <p:cNvSpPr>
            <a:spLocks noGrp="1"/>
          </p:cNvSpPr>
          <p:nvPr>
            <p:ph type="title"/>
          </p:nvPr>
        </p:nvSpPr>
        <p:spPr>
          <a:xfrm>
            <a:off x="623888" y="196851"/>
            <a:ext cx="8605837" cy="895350"/>
          </a:xfrm>
          <a:prstGeom prst="rect">
            <a:avLst/>
          </a:prstGeom>
          <a:ln cmpd="sng">
            <a:noFill/>
          </a:ln>
        </p:spPr>
        <p:txBody>
          <a:bodyPr vert="horz" wrap="none" lIns="0" tIns="0" rIns="0" bIns="108000" rtlCol="0" anchor="b" anchorCtr="0">
            <a:norm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id="{B0254FB9-B077-4FED-A470-BE1B754E03E0}"/>
              </a:ext>
            </a:extLst>
          </p:cNvPr>
          <p:cNvSpPr>
            <a:spLocks noGrp="1"/>
          </p:cNvSpPr>
          <p:nvPr>
            <p:ph type="body" idx="1"/>
          </p:nvPr>
        </p:nvSpPr>
        <p:spPr>
          <a:xfrm>
            <a:off x="623887" y="1562100"/>
            <a:ext cx="10944225" cy="4854575"/>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3070557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2" r:id="rId3"/>
    <p:sldLayoutId id="2147483661" r:id="rId4"/>
    <p:sldLayoutId id="2147483663" r:id="rId5"/>
    <p:sldLayoutId id="2147483665" r:id="rId6"/>
    <p:sldLayoutId id="2147483654" r:id="rId7"/>
    <p:sldLayoutId id="2147483664" r:id="rId8"/>
    <p:sldLayoutId id="2147483667" r:id="rId9"/>
  </p:sldLayoutIdLst>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1" userDrawn="1">
          <p15:clr>
            <a:srgbClr val="F26B43"/>
          </p15:clr>
        </p15:guide>
        <p15:guide id="2" pos="393" userDrawn="1">
          <p15:clr>
            <a:srgbClr val="F26B43"/>
          </p15:clr>
        </p15:guide>
        <p15:guide id="3" pos="7287" userDrawn="1">
          <p15:clr>
            <a:srgbClr val="F26B43"/>
          </p15:clr>
        </p15:guide>
        <p15:guide id="4" orient="horz" pos="4042" userDrawn="1">
          <p15:clr>
            <a:srgbClr val="F26B43"/>
          </p15:clr>
        </p15:guide>
        <p15:guide id="5" orient="horz" pos="68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hyperlink" Target="http://www.cbmuk.org.uk/" TargetMode="External"/><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7C3EB-502B-4BDE-ADDF-F886BD476555}"/>
              </a:ext>
            </a:extLst>
          </p:cNvPr>
          <p:cNvSpPr>
            <a:spLocks noGrp="1"/>
          </p:cNvSpPr>
          <p:nvPr>
            <p:ph type="title"/>
          </p:nvPr>
        </p:nvSpPr>
        <p:spPr/>
        <p:txBody>
          <a:bodyPr/>
          <a:lstStyle/>
          <a:p>
            <a:r>
              <a:rPr lang="en-GB" dirty="0" smtClean="0"/>
              <a:t>Christian Blind Mission Sunday</a:t>
            </a:r>
            <a:endParaRPr lang="en-GB" dirty="0"/>
          </a:p>
        </p:txBody>
      </p:sp>
    </p:spTree>
    <p:extLst>
      <p:ext uri="{BB962C8B-B14F-4D97-AF65-F5344CB8AC3E}">
        <p14:creationId xmlns:p14="http://schemas.microsoft.com/office/powerpoint/2010/main" val="1545982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lnSpcReduction="10000"/>
          </a:bodyPr>
          <a:lstStyle/>
          <a:p>
            <a:r>
              <a:rPr lang="en-GB" b="1" dirty="0"/>
              <a:t>CBM works in the world’s poorest places to prevent blindness, improve health and transform the lives of people with disabilities.</a:t>
            </a:r>
            <a:endParaRPr lang="en-GB" dirty="0"/>
          </a:p>
          <a:p>
            <a:r>
              <a:rPr lang="en-GB" dirty="0"/>
              <a:t>For more than 110 years, since our founder Ernst </a:t>
            </a:r>
            <a:r>
              <a:rPr lang="en-GB" dirty="0" err="1"/>
              <a:t>Christoffel</a:t>
            </a:r>
            <a:r>
              <a:rPr lang="en-GB" dirty="0"/>
              <a:t> started working with children with disabilities in Turkey and Iran, we’ve been reaching out to those whom others leave behind. </a:t>
            </a:r>
          </a:p>
          <a:p>
            <a:r>
              <a:rPr lang="en-GB" dirty="0"/>
              <a:t>Driven by Christian values, we work with disabled people to break down barriers by delivering practical support, improving policy and practice and inspiring the people of the UK to act.</a:t>
            </a:r>
          </a:p>
          <a:p>
            <a:endParaRPr lang="en-GB" dirty="0"/>
          </a:p>
        </p:txBody>
      </p:sp>
      <p:sp>
        <p:nvSpPr>
          <p:cNvPr id="3" name="Title 2"/>
          <p:cNvSpPr>
            <a:spLocks noGrp="1"/>
          </p:cNvSpPr>
          <p:nvPr>
            <p:ph type="title"/>
          </p:nvPr>
        </p:nvSpPr>
        <p:spPr/>
        <p:txBody>
          <a:bodyPr/>
          <a:lstStyle/>
          <a:p>
            <a:r>
              <a:rPr lang="en-GB" dirty="0" smtClean="0"/>
              <a:t>Christian Blind Mission</a:t>
            </a:r>
            <a:endParaRPr lang="en-GB" dirty="0"/>
          </a:p>
        </p:txBody>
      </p:sp>
    </p:spTree>
    <p:extLst>
      <p:ext uri="{BB962C8B-B14F-4D97-AF65-F5344CB8AC3E}">
        <p14:creationId xmlns:p14="http://schemas.microsoft.com/office/powerpoint/2010/main" val="2747207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2805" y="241456"/>
            <a:ext cx="8605837" cy="895350"/>
          </a:xfrm>
        </p:spPr>
        <p:txBody>
          <a:bodyPr>
            <a:normAutofit/>
          </a:bodyPr>
          <a:lstStyle/>
          <a:p>
            <a:r>
              <a:rPr lang="en-GB" sz="3200" dirty="0" smtClean="0"/>
              <a:t>Blindness and poverty - a vicious cycle</a:t>
            </a:r>
            <a:endParaRPr lang="en-GB" sz="3200" dirty="0"/>
          </a:p>
        </p:txBody>
      </p:sp>
      <p:sp>
        <p:nvSpPr>
          <p:cNvPr id="5" name="Content Placeholder 4"/>
          <p:cNvSpPr>
            <a:spLocks noGrp="1"/>
          </p:cNvSpPr>
          <p:nvPr>
            <p:ph sz="half" idx="1"/>
          </p:nvPr>
        </p:nvSpPr>
        <p:spPr/>
        <p:txBody>
          <a:bodyPr/>
          <a:lstStyle/>
          <a:p>
            <a:r>
              <a:rPr lang="en-GB" sz="2400" dirty="0"/>
              <a:t>If you live in poverty you are much more likely to lose your sight. Nearly 90% of visually impaired people live in low and middle-income countries. </a:t>
            </a:r>
          </a:p>
          <a:p>
            <a:r>
              <a:rPr lang="en-GB" sz="2400" dirty="0"/>
              <a:t>Poor nutrition and living conditions mean higher risk of eye diseases, while treatment for blinding conditions is often out of reach.</a:t>
            </a:r>
          </a:p>
          <a:p>
            <a:pPr marL="0" indent="0" algn="ctr">
              <a:lnSpc>
                <a:spcPct val="110000"/>
              </a:lnSpc>
              <a:spcAft>
                <a:spcPts val="800"/>
              </a:spcAft>
              <a:buNone/>
            </a:pPr>
            <a:r>
              <a:rPr lang="en-GB" sz="2400" b="1" dirty="0">
                <a:latin typeface="Verdana" panose="020B0604030504040204" pitchFamily="34" charset="0"/>
                <a:ea typeface="Calibri" panose="020F0502020204030204" pitchFamily="34" charset="0"/>
                <a:cs typeface="Calibri" panose="020F0502020204030204" pitchFamily="34" charset="0"/>
              </a:rPr>
              <a:t>There is a vicious cycle of poverty and blindness. And we’re out to break it. </a:t>
            </a:r>
            <a:endParaRPr lang="en-GB" sz="2400" dirty="0">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GB" dirty="0"/>
          </a:p>
        </p:txBody>
      </p:sp>
      <p:pic>
        <p:nvPicPr>
          <p:cNvPr id="8" name="Picture 7"/>
          <p:cNvPicPr>
            <a:picLocks noChangeAspect="1"/>
          </p:cNvPicPr>
          <p:nvPr/>
        </p:nvPicPr>
        <p:blipFill rotWithShape="1">
          <a:blip r:embed="rId2"/>
          <a:srcRect t="19299" b="7724"/>
          <a:stretch/>
        </p:blipFill>
        <p:spPr>
          <a:xfrm>
            <a:off x="2413253" y="4395538"/>
            <a:ext cx="7365492" cy="2197768"/>
          </a:xfrm>
          <a:prstGeom prst="rect">
            <a:avLst/>
          </a:prstGeom>
        </p:spPr>
      </p:pic>
    </p:spTree>
    <p:extLst>
      <p:ext uri="{BB962C8B-B14F-4D97-AF65-F5344CB8AC3E}">
        <p14:creationId xmlns:p14="http://schemas.microsoft.com/office/powerpoint/2010/main" val="25698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12375" y="1092821"/>
            <a:ext cx="10944225" cy="5508702"/>
          </a:xfrm>
        </p:spPr>
        <p:txBody>
          <a:bodyPr>
            <a:normAutofit fontScale="47500" lnSpcReduction="20000"/>
          </a:bodyPr>
          <a:lstStyle/>
          <a:p>
            <a:pPr marL="0" indent="0">
              <a:buNone/>
            </a:pPr>
            <a:endParaRPr lang="en-GB" sz="3400" b="1" dirty="0" smtClean="0"/>
          </a:p>
          <a:p>
            <a:pPr marL="0" indent="0">
              <a:buNone/>
            </a:pPr>
            <a:r>
              <a:rPr lang="en-GB" sz="3800" dirty="0" smtClean="0"/>
              <a:t>With </a:t>
            </a:r>
            <a:r>
              <a:rPr lang="en-GB" sz="3800" dirty="0"/>
              <a:t>your help, we can prevent blindness and restore sight in the world’s poorest places by</a:t>
            </a:r>
            <a:r>
              <a:rPr lang="en-GB" sz="3800" dirty="0" smtClean="0"/>
              <a:t>:</a:t>
            </a:r>
          </a:p>
          <a:p>
            <a:pPr marL="0" indent="0">
              <a:buNone/>
            </a:pPr>
            <a:endParaRPr lang="en-GB" sz="3800" dirty="0"/>
          </a:p>
          <a:p>
            <a:pPr lvl="0"/>
            <a:r>
              <a:rPr lang="en-GB" sz="3800" dirty="0"/>
              <a:t>improving access to sight-saving eye treatments, including sight-restoring cataract surgery and treatment for blinding diseases like </a:t>
            </a:r>
            <a:r>
              <a:rPr lang="en-GB" sz="3800" dirty="0" smtClean="0"/>
              <a:t>glaucoma</a:t>
            </a:r>
            <a:br>
              <a:rPr lang="en-GB" sz="3800" dirty="0" smtClean="0"/>
            </a:br>
            <a:endParaRPr lang="en-GB" sz="3800" dirty="0"/>
          </a:p>
          <a:p>
            <a:pPr lvl="0"/>
            <a:r>
              <a:rPr lang="en-GB" sz="3800" dirty="0"/>
              <a:t>helping eliminate blinding diseases like river blindness and trachoma that blight some of the world’s poorest communities. </a:t>
            </a:r>
            <a:br>
              <a:rPr lang="en-GB" sz="3800" dirty="0"/>
            </a:br>
            <a:endParaRPr lang="en-GB" sz="3800" dirty="0"/>
          </a:p>
          <a:p>
            <a:pPr lvl="0"/>
            <a:r>
              <a:rPr lang="en-GB" sz="3800" dirty="0"/>
              <a:t>supporting screening programmes that identify people with eye conditions and enable them to access treatment before it’s too late.</a:t>
            </a:r>
          </a:p>
          <a:p>
            <a:pPr marL="0" indent="0">
              <a:buNone/>
            </a:pPr>
            <a:endParaRPr lang="en-GB" sz="3800" dirty="0"/>
          </a:p>
          <a:p>
            <a:pPr lvl="0"/>
            <a:r>
              <a:rPr lang="en-GB" sz="3800" dirty="0"/>
              <a:t>ensuring people with low-vision can access glasses, braille, canes and support, so they can go to school, earn a living and be active in their communities</a:t>
            </a:r>
            <a:r>
              <a:rPr lang="en-GB" sz="3800" dirty="0" smtClean="0"/>
              <a:t>.</a:t>
            </a:r>
            <a:br>
              <a:rPr lang="en-GB" sz="3800" dirty="0" smtClean="0"/>
            </a:br>
            <a:endParaRPr lang="en-GB" sz="3800" dirty="0"/>
          </a:p>
          <a:p>
            <a:pPr lvl="0"/>
            <a:r>
              <a:rPr lang="en-GB" sz="3800" dirty="0"/>
              <a:t>training specialist doctors, nurses and other health workers to identify and treat eye conditions and equipping hospital eye departments, especially in rural areas, so that people can access treatment nearer to their home.</a:t>
            </a:r>
          </a:p>
          <a:p>
            <a:pPr marL="0" indent="0">
              <a:buNone/>
            </a:pPr>
            <a:endParaRPr lang="en-GB" sz="3800" dirty="0"/>
          </a:p>
          <a:p>
            <a:pPr lvl="0"/>
            <a:r>
              <a:rPr lang="en-GB" sz="3800" dirty="0"/>
              <a:t>working with Governments and health authorities to support and equip them to strengthen eye health services for the long-term.</a:t>
            </a:r>
          </a:p>
          <a:p>
            <a:endParaRPr lang="en-GB" dirty="0"/>
          </a:p>
        </p:txBody>
      </p:sp>
      <p:sp>
        <p:nvSpPr>
          <p:cNvPr id="3" name="Title 2"/>
          <p:cNvSpPr>
            <a:spLocks noGrp="1"/>
          </p:cNvSpPr>
          <p:nvPr>
            <p:ph type="title"/>
          </p:nvPr>
        </p:nvSpPr>
        <p:spPr>
          <a:xfrm>
            <a:off x="623887" y="197471"/>
            <a:ext cx="8605837" cy="895350"/>
          </a:xfrm>
        </p:spPr>
        <p:txBody>
          <a:bodyPr>
            <a:normAutofit/>
          </a:bodyPr>
          <a:lstStyle/>
          <a:p>
            <a:r>
              <a:rPr lang="en-GB" sz="2000" dirty="0" smtClean="0"/>
              <a:t>Nobody should become blind simply because the are poor</a:t>
            </a:r>
            <a:endParaRPr lang="en-GB" sz="2000" dirty="0"/>
          </a:p>
        </p:txBody>
      </p:sp>
    </p:spTree>
    <p:extLst>
      <p:ext uri="{BB962C8B-B14F-4D97-AF65-F5344CB8AC3E}">
        <p14:creationId xmlns:p14="http://schemas.microsoft.com/office/powerpoint/2010/main" val="5674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Key statistics</a:t>
            </a:r>
            <a:endParaRPr lang="en-GB" dirty="0"/>
          </a:p>
        </p:txBody>
      </p:sp>
      <p:pic>
        <p:nvPicPr>
          <p:cNvPr id="5" name="Picture 4"/>
          <p:cNvPicPr>
            <a:picLocks noChangeAspect="1"/>
          </p:cNvPicPr>
          <p:nvPr/>
        </p:nvPicPr>
        <p:blipFill>
          <a:blip r:embed="rId2"/>
          <a:stretch>
            <a:fillRect/>
          </a:stretch>
        </p:blipFill>
        <p:spPr>
          <a:xfrm>
            <a:off x="298507" y="1892964"/>
            <a:ext cx="2643382" cy="2498831"/>
          </a:xfrm>
          <a:prstGeom prst="rect">
            <a:avLst/>
          </a:prstGeom>
        </p:spPr>
      </p:pic>
      <p:pic>
        <p:nvPicPr>
          <p:cNvPr id="6" name="Picture 5"/>
          <p:cNvPicPr>
            <a:picLocks noChangeAspect="1"/>
          </p:cNvPicPr>
          <p:nvPr/>
        </p:nvPicPr>
        <p:blipFill>
          <a:blip r:embed="rId3"/>
          <a:stretch>
            <a:fillRect/>
          </a:stretch>
        </p:blipFill>
        <p:spPr>
          <a:xfrm>
            <a:off x="1662665" y="4332274"/>
            <a:ext cx="2316458" cy="2320027"/>
          </a:xfrm>
          <a:prstGeom prst="rect">
            <a:avLst/>
          </a:prstGeom>
        </p:spPr>
      </p:pic>
      <p:pic>
        <p:nvPicPr>
          <p:cNvPr id="7" name="Picture 6"/>
          <p:cNvPicPr>
            <a:picLocks noChangeAspect="1"/>
          </p:cNvPicPr>
          <p:nvPr/>
        </p:nvPicPr>
        <p:blipFill>
          <a:blip r:embed="rId4"/>
          <a:stretch>
            <a:fillRect/>
          </a:stretch>
        </p:blipFill>
        <p:spPr>
          <a:xfrm>
            <a:off x="5315133" y="4086967"/>
            <a:ext cx="2498858" cy="2509023"/>
          </a:xfrm>
          <a:prstGeom prst="rect">
            <a:avLst/>
          </a:prstGeom>
        </p:spPr>
      </p:pic>
      <p:pic>
        <p:nvPicPr>
          <p:cNvPr id="8" name="Picture 7"/>
          <p:cNvPicPr>
            <a:picLocks noChangeAspect="1"/>
          </p:cNvPicPr>
          <p:nvPr/>
        </p:nvPicPr>
        <p:blipFill>
          <a:blip r:embed="rId5"/>
          <a:stretch>
            <a:fillRect/>
          </a:stretch>
        </p:blipFill>
        <p:spPr>
          <a:xfrm>
            <a:off x="3690783" y="1952485"/>
            <a:ext cx="2391056" cy="2436099"/>
          </a:xfrm>
          <a:prstGeom prst="rect">
            <a:avLst/>
          </a:prstGeom>
        </p:spPr>
      </p:pic>
      <p:pic>
        <p:nvPicPr>
          <p:cNvPr id="9" name="Picture 8"/>
          <p:cNvPicPr>
            <a:picLocks noChangeAspect="1"/>
          </p:cNvPicPr>
          <p:nvPr/>
        </p:nvPicPr>
        <p:blipFill>
          <a:blip r:embed="rId6"/>
          <a:stretch>
            <a:fillRect/>
          </a:stretch>
        </p:blipFill>
        <p:spPr>
          <a:xfrm>
            <a:off x="7147239" y="1374758"/>
            <a:ext cx="3128782" cy="3124041"/>
          </a:xfrm>
          <a:prstGeom prst="rect">
            <a:avLst/>
          </a:prstGeom>
        </p:spPr>
      </p:pic>
      <p:pic>
        <p:nvPicPr>
          <p:cNvPr id="10" name="Picture 9"/>
          <p:cNvPicPr>
            <a:picLocks noChangeAspect="1"/>
          </p:cNvPicPr>
          <p:nvPr/>
        </p:nvPicPr>
        <p:blipFill>
          <a:blip r:embed="rId7"/>
          <a:stretch>
            <a:fillRect/>
          </a:stretch>
        </p:blipFill>
        <p:spPr>
          <a:xfrm>
            <a:off x="9438341" y="4086967"/>
            <a:ext cx="2325629" cy="2336224"/>
          </a:xfrm>
          <a:prstGeom prst="rect">
            <a:avLst/>
          </a:prstGeom>
        </p:spPr>
      </p:pic>
      <p:sp>
        <p:nvSpPr>
          <p:cNvPr id="11" name="TextBox 10"/>
          <p:cNvSpPr txBox="1"/>
          <p:nvPr/>
        </p:nvSpPr>
        <p:spPr>
          <a:xfrm>
            <a:off x="523566" y="1284100"/>
            <a:ext cx="6334434" cy="461665"/>
          </a:xfrm>
          <a:prstGeom prst="rect">
            <a:avLst/>
          </a:prstGeom>
          <a:noFill/>
        </p:spPr>
        <p:txBody>
          <a:bodyPr wrap="square" rtlCol="0">
            <a:spAutoFit/>
          </a:bodyPr>
          <a:lstStyle/>
          <a:p>
            <a:r>
              <a:rPr lang="en-GB" sz="2400" dirty="0" smtClean="0"/>
              <a:t>In 2020, CBM and our partners: </a:t>
            </a:r>
            <a:endParaRPr lang="en-GB" sz="2400" dirty="0"/>
          </a:p>
        </p:txBody>
      </p:sp>
    </p:spTree>
    <p:extLst>
      <p:ext uri="{BB962C8B-B14F-4D97-AF65-F5344CB8AC3E}">
        <p14:creationId xmlns:p14="http://schemas.microsoft.com/office/powerpoint/2010/main" val="4085059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23888" y="1551703"/>
            <a:ext cx="10944225" cy="5183634"/>
          </a:xfrm>
        </p:spPr>
        <p:txBody>
          <a:bodyPr>
            <a:noAutofit/>
          </a:bodyPr>
          <a:lstStyle/>
          <a:p>
            <a:pPr marL="0" indent="0">
              <a:buNone/>
            </a:pPr>
            <a:r>
              <a:rPr lang="en-GB" sz="1900" dirty="0"/>
              <a:t>Every year, supporters like you help us protect millions of people from blinding diseases, deliver hundreds of thousands of sight-saving cataract surgeries, and provide over half a million pairs of glasses and devices to improve sight. You can help make it possible for people living in the poorest and most remote communities to receive proper eye care</a:t>
            </a:r>
            <a:r>
              <a:rPr lang="en-GB" sz="1900" dirty="0" smtClean="0"/>
              <a:t>.</a:t>
            </a:r>
            <a:br>
              <a:rPr lang="en-GB" sz="1900" dirty="0" smtClean="0"/>
            </a:br>
            <a:endParaRPr lang="en-GB" sz="1900" dirty="0"/>
          </a:p>
          <a:p>
            <a:r>
              <a:rPr lang="en-GB" sz="1900" b="1" dirty="0"/>
              <a:t>You can ensure that nobody is left behind because of visual impairment today.</a:t>
            </a:r>
            <a:endParaRPr lang="en-GB" sz="1900" dirty="0"/>
          </a:p>
          <a:p>
            <a:pPr lvl="0"/>
            <a:r>
              <a:rPr lang="en-GB" sz="1900" b="1" dirty="0"/>
              <a:t>£1</a:t>
            </a:r>
            <a:r>
              <a:rPr lang="en-GB" sz="1900" dirty="0"/>
              <a:t> could buy a Snellen eye chart to help diagnose people with visual impairments.</a:t>
            </a:r>
          </a:p>
          <a:p>
            <a:pPr lvl="0"/>
            <a:r>
              <a:rPr lang="en-GB" sz="1900" b="1" dirty="0"/>
              <a:t>£39</a:t>
            </a:r>
            <a:r>
              <a:rPr lang="en-GB" sz="1900" dirty="0"/>
              <a:t> could pay for a pair of glasses to open up the world for someone with poor vision.</a:t>
            </a:r>
          </a:p>
          <a:p>
            <a:pPr lvl="0"/>
            <a:r>
              <a:rPr lang="en-GB" sz="1900" b="1" dirty="0"/>
              <a:t>£99</a:t>
            </a:r>
            <a:r>
              <a:rPr lang="en-GB" sz="1900" dirty="0"/>
              <a:t> could fund a two-day training course for a Community Rehabilitation Worker, helping them to identify people with cataracts and other visual impairments.</a:t>
            </a:r>
          </a:p>
          <a:p>
            <a:pPr lvl="0"/>
            <a:r>
              <a:rPr lang="en-GB" sz="1900" b="1" dirty="0"/>
              <a:t>£100</a:t>
            </a:r>
            <a:r>
              <a:rPr lang="en-GB" sz="1900" dirty="0"/>
              <a:t> could train a teacher on how to help children who struggle to see.</a:t>
            </a:r>
          </a:p>
          <a:p>
            <a:pPr lvl="0"/>
            <a:r>
              <a:rPr lang="en-GB" sz="1900" b="1" dirty="0"/>
              <a:t>£183</a:t>
            </a:r>
            <a:r>
              <a:rPr lang="en-GB" sz="1900" dirty="0"/>
              <a:t> could transform the lives of 10 children who need glasses or other low vision aids to correct their sight after surgery.</a:t>
            </a:r>
          </a:p>
          <a:p>
            <a:pPr lvl="0"/>
            <a:r>
              <a:rPr lang="en-GB" sz="1900" b="1" dirty="0"/>
              <a:t>£350</a:t>
            </a:r>
            <a:r>
              <a:rPr lang="en-GB" sz="1900" dirty="0"/>
              <a:t> could train specialist eye surgeons in the world’s poorest places so they can restore sight to hundreds of people for years to come.</a:t>
            </a:r>
          </a:p>
          <a:p>
            <a:pPr marL="0" indent="0">
              <a:buNone/>
            </a:pPr>
            <a:endParaRPr lang="en-GB" sz="2000" dirty="0"/>
          </a:p>
        </p:txBody>
      </p:sp>
      <p:sp>
        <p:nvSpPr>
          <p:cNvPr id="3" name="Title 2"/>
          <p:cNvSpPr>
            <a:spLocks noGrp="1"/>
          </p:cNvSpPr>
          <p:nvPr>
            <p:ph type="title"/>
          </p:nvPr>
        </p:nvSpPr>
        <p:spPr/>
        <p:txBody>
          <a:bodyPr/>
          <a:lstStyle/>
          <a:p>
            <a:r>
              <a:rPr lang="en-GB" dirty="0" smtClean="0"/>
              <a:t>How you can help</a:t>
            </a:r>
            <a:endParaRPr lang="en-GB" dirty="0"/>
          </a:p>
        </p:txBody>
      </p:sp>
    </p:spTree>
    <p:extLst>
      <p:ext uri="{BB962C8B-B14F-4D97-AF65-F5344CB8AC3E}">
        <p14:creationId xmlns:p14="http://schemas.microsoft.com/office/powerpoint/2010/main" val="15705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623889" y="1818409"/>
            <a:ext cx="4083194" cy="4343400"/>
          </a:xfrm>
        </p:spPr>
        <p:txBody>
          <a:bodyPr/>
          <a:lstStyle/>
          <a:p>
            <a:pPr marL="0" indent="0">
              <a:buNone/>
            </a:pPr>
            <a:r>
              <a:rPr lang="en-GB" dirty="0" smtClean="0">
                <a:hlinkClick r:id="rId3"/>
              </a:rPr>
              <a:t>www.cbmuk.org.uk</a:t>
            </a:r>
            <a:endParaRPr lang="en-GB" dirty="0" smtClean="0"/>
          </a:p>
          <a:p>
            <a:pPr marL="0" indent="0">
              <a:buNone/>
            </a:pPr>
            <a:r>
              <a:rPr lang="en-GB" dirty="0" smtClean="0"/>
              <a:t>     </a:t>
            </a:r>
          </a:p>
          <a:p>
            <a:pPr marL="0" indent="0">
              <a:buNone/>
            </a:pPr>
            <a:r>
              <a:rPr lang="en-GB" sz="2400" dirty="0"/>
              <a:t> </a:t>
            </a:r>
            <a:r>
              <a:rPr lang="en-GB" sz="2400" dirty="0" smtClean="0"/>
              <a:t>     @cbmuk.org</a:t>
            </a:r>
          </a:p>
          <a:p>
            <a:pPr marL="0" indent="0">
              <a:buNone/>
            </a:pPr>
            <a:endParaRPr lang="en-GB" sz="2400" dirty="0"/>
          </a:p>
          <a:p>
            <a:pPr marL="0" indent="0">
              <a:buNone/>
            </a:pPr>
            <a:r>
              <a:rPr lang="en-GB" sz="2400" dirty="0" smtClean="0"/>
              <a:t>       @</a:t>
            </a:r>
            <a:r>
              <a:rPr lang="en-GB" sz="2400" dirty="0" err="1" smtClean="0"/>
              <a:t>CBMuk</a:t>
            </a:r>
            <a:endParaRPr lang="en-GB" sz="2400" dirty="0" smtClean="0"/>
          </a:p>
          <a:p>
            <a:pPr marL="0" indent="0">
              <a:buNone/>
            </a:pPr>
            <a:endParaRPr lang="en-GB" sz="2400" dirty="0"/>
          </a:p>
          <a:p>
            <a:pPr marL="0" indent="0">
              <a:buNone/>
            </a:pPr>
            <a:r>
              <a:rPr lang="en-GB" sz="2400" dirty="0" smtClean="0"/>
              <a:t>      CBM_UK</a:t>
            </a:r>
          </a:p>
          <a:p>
            <a:pPr marL="0" indent="0">
              <a:buNone/>
            </a:pPr>
            <a:endParaRPr lang="en-GB" sz="2400" dirty="0"/>
          </a:p>
          <a:p>
            <a:pPr marL="0" indent="0">
              <a:buNone/>
            </a:pPr>
            <a:r>
              <a:rPr lang="en-GB" sz="2400" dirty="0" smtClean="0"/>
              <a:t>      CBM UK</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pic>
        <p:nvPicPr>
          <p:cNvPr id="15" name="Picture Placeholder 14"/>
          <p:cNvPicPr>
            <a:picLocks noGrp="1" noChangeAspect="1"/>
          </p:cNvPicPr>
          <p:nvPr>
            <p:ph type="pic" sz="quarter" idx="12"/>
          </p:nvPr>
        </p:nvPicPr>
        <p:blipFill>
          <a:blip r:embed="rId4" cstate="email">
            <a:extLst>
              <a:ext uri="{28A0092B-C50C-407E-A947-70E740481C1C}">
                <a14:useLocalDpi xmlns:a14="http://schemas.microsoft.com/office/drawing/2010/main"/>
              </a:ext>
            </a:extLst>
          </a:blip>
          <a:srcRect/>
          <a:stretch>
            <a:fillRect/>
          </a:stretch>
        </p:blipFill>
        <p:spPr>
          <a:xfrm>
            <a:off x="5174673" y="1573213"/>
            <a:ext cx="6455352" cy="4843462"/>
          </a:xfrm>
        </p:spPr>
      </p:pic>
      <p:sp>
        <p:nvSpPr>
          <p:cNvPr id="3" name="Title 2"/>
          <p:cNvSpPr>
            <a:spLocks noGrp="1"/>
          </p:cNvSpPr>
          <p:nvPr>
            <p:ph type="title"/>
          </p:nvPr>
        </p:nvSpPr>
        <p:spPr/>
        <p:txBody>
          <a:bodyPr/>
          <a:lstStyle/>
          <a:p>
            <a:r>
              <a:rPr lang="en-GB" dirty="0" smtClean="0"/>
              <a:t>Thank you for listening</a:t>
            </a:r>
            <a:endParaRPr lang="en-GB" dirty="0"/>
          </a:p>
        </p:txBody>
      </p:sp>
      <p:pic>
        <p:nvPicPr>
          <p:cNvPr id="12" name="Picture 5" descr="S:\Fundraising &amp; Communications\Communications\Online\Social Media icons (for web use)\57x57\facebook.png"/>
          <p:cNvPicPr>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23623" y="2723206"/>
            <a:ext cx="542661" cy="544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S:\Fundraising &amp; Communications\Communications\Online\Social Media icons (for web use)\57x57\twitter.pn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23622" y="3613531"/>
            <a:ext cx="542661" cy="542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23623" y="4472994"/>
            <a:ext cx="542925" cy="542925"/>
          </a:xfrm>
          <a:prstGeom prst="rect">
            <a:avLst/>
          </a:prstGeom>
        </p:spPr>
      </p:pic>
      <p:pic>
        <p:nvPicPr>
          <p:cNvPr id="17" name="Picture 16"/>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07188" y="5412118"/>
            <a:ext cx="575528" cy="575528"/>
          </a:xfrm>
          <a:prstGeom prst="rect">
            <a:avLst/>
          </a:prstGeom>
        </p:spPr>
      </p:pic>
    </p:spTree>
    <p:extLst>
      <p:ext uri="{BB962C8B-B14F-4D97-AF65-F5344CB8AC3E}">
        <p14:creationId xmlns:p14="http://schemas.microsoft.com/office/powerpoint/2010/main" val="328681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BM">
      <a:dk1>
        <a:sysClr val="windowText" lastClr="000000"/>
      </a:dk1>
      <a:lt1>
        <a:sysClr val="window" lastClr="FFFFFF"/>
      </a:lt1>
      <a:dk2>
        <a:srgbClr val="575757"/>
      </a:dk2>
      <a:lt2>
        <a:srgbClr val="E6E5D7"/>
      </a:lt2>
      <a:accent1>
        <a:srgbClr val="C00010"/>
      </a:accent1>
      <a:accent2>
        <a:srgbClr val="FAC41A"/>
      </a:accent2>
      <a:accent3>
        <a:srgbClr val="56256B"/>
      </a:accent3>
      <a:accent4>
        <a:srgbClr val="E6E5D7"/>
      </a:accent4>
      <a:accent5>
        <a:srgbClr val="575757"/>
      </a:accent5>
      <a:accent6>
        <a:srgbClr val="11B9C1"/>
      </a:accent6>
      <a:hlink>
        <a:srgbClr val="C00010"/>
      </a:hlink>
      <a:folHlink>
        <a:srgbClr val="575757"/>
      </a:folHlink>
    </a:clrScheme>
    <a:fontScheme name="CB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BM UK Powerpoint template - v2 Blank.pptx" id="{ADAFB9D0-9770-4029-BA41-AEA03A6B0773}" vid="{C3AC1F8E-82D9-4A88-A81C-FD328A9613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CBM UK PowerPoint Template 31-07-18 - DO NOT DELETE OR ALTER</Template>
  <TotalTime>1264</TotalTime>
  <Words>713</Words>
  <Application>Microsoft Office PowerPoint</Application>
  <PresentationFormat>Widescreen</PresentationFormat>
  <Paragraphs>64</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Times</vt:lpstr>
      <vt:lpstr>Times New Roman</vt:lpstr>
      <vt:lpstr>Verdana</vt:lpstr>
      <vt:lpstr>Office Theme</vt:lpstr>
      <vt:lpstr>Christian Blind Mission Sunday</vt:lpstr>
      <vt:lpstr>Christian Blind Mission</vt:lpstr>
      <vt:lpstr>Blindness and poverty - a vicious cycle</vt:lpstr>
      <vt:lpstr>Nobody should become blind simply because the are poor</vt:lpstr>
      <vt:lpstr>Key statistics</vt:lpstr>
      <vt:lpstr>How you can help</vt:lpstr>
      <vt:lpstr>Thank you for listening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Harper</dc:creator>
  <cp:lastModifiedBy>Bethany Brown</cp:lastModifiedBy>
  <cp:revision>68</cp:revision>
  <dcterms:created xsi:type="dcterms:W3CDTF">2018-09-10T15:16:23Z</dcterms:created>
  <dcterms:modified xsi:type="dcterms:W3CDTF">2021-07-23T12:49:09Z</dcterms:modified>
</cp:coreProperties>
</file>